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663" r:id="rId2"/>
    <p:sldId id="645" r:id="rId3"/>
    <p:sldId id="668" r:id="rId4"/>
    <p:sldId id="669" r:id="rId5"/>
    <p:sldId id="670" r:id="rId6"/>
    <p:sldId id="671" r:id="rId7"/>
    <p:sldId id="672" r:id="rId8"/>
    <p:sldId id="673" r:id="rId9"/>
    <p:sldId id="674" r:id="rId10"/>
    <p:sldId id="675" r:id="rId11"/>
    <p:sldId id="676" r:id="rId12"/>
    <p:sldId id="683" r:id="rId13"/>
    <p:sldId id="677" r:id="rId14"/>
    <p:sldId id="678" r:id="rId15"/>
    <p:sldId id="679" r:id="rId16"/>
    <p:sldId id="681" r:id="rId17"/>
    <p:sldId id="680" r:id="rId18"/>
    <p:sldId id="692" r:id="rId19"/>
    <p:sldId id="682" r:id="rId20"/>
    <p:sldId id="684" r:id="rId21"/>
    <p:sldId id="685" r:id="rId22"/>
    <p:sldId id="686" r:id="rId23"/>
    <p:sldId id="687" r:id="rId24"/>
    <p:sldId id="688" r:id="rId25"/>
    <p:sldId id="689" r:id="rId26"/>
    <p:sldId id="690" r:id="rId27"/>
    <p:sldId id="691" r:id="rId28"/>
    <p:sldId id="701" r:id="rId29"/>
    <p:sldId id="694" r:id="rId30"/>
    <p:sldId id="695" r:id="rId31"/>
    <p:sldId id="696" r:id="rId32"/>
    <p:sldId id="697" r:id="rId33"/>
    <p:sldId id="698" r:id="rId34"/>
    <p:sldId id="699" r:id="rId35"/>
    <p:sldId id="700" r:id="rId36"/>
    <p:sldId id="693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0" r:id="rId46"/>
    <p:sldId id="711" r:id="rId47"/>
    <p:sldId id="71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2" autoAdjust="0"/>
    <p:restoredTop sz="94660"/>
  </p:normalViewPr>
  <p:slideViewPr>
    <p:cSldViewPr snapToGrid="0">
      <p:cViewPr varScale="1">
        <p:scale>
          <a:sx n="54" d="100"/>
          <a:sy n="54" d="100"/>
        </p:scale>
        <p:origin x="5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047242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543563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标题文本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1271" cy="12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332740" cy="345440"/>
          </a:xfrm>
          <a:prstGeom prst="rect">
            <a:avLst/>
          </a:prstGeom>
        </p:spPr>
        <p:txBody>
          <a:bodyPr anchor="t"/>
          <a:lstStyle>
            <a:lvl1pPr algn="l">
              <a:defRPr sz="1800"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950259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931060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等腰三角形 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222A3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平行四边形 7"/>
          <p:cNvSpPr/>
          <p:nvPr/>
        </p:nvSpPr>
        <p:spPr>
          <a:xfrm rot="20778962">
            <a:off x="-646976" y="1540495"/>
            <a:ext cx="13477001" cy="3777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513" y="0"/>
                </a:lnTo>
                <a:lnTo>
                  <a:pt x="21600" y="0"/>
                </a:lnTo>
                <a:lnTo>
                  <a:pt x="20087" y="21600"/>
                </a:lnTo>
                <a:close/>
              </a:path>
            </a:pathLst>
          </a:custGeom>
          <a:solidFill>
            <a:srgbClr val="222A35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1" name="等腰三角形 8"/>
          <p:cNvSpPr/>
          <p:nvPr/>
        </p:nvSpPr>
        <p:spPr>
          <a:xfrm rot="11945907">
            <a:off x="1083011" y="-1064600"/>
            <a:ext cx="4950777" cy="10172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333F5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20641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6" descr="Picture 6"/>
          <p:cNvPicPr>
            <a:picLocks noChangeAspect="1"/>
          </p:cNvPicPr>
          <p:nvPr/>
        </p:nvPicPr>
        <p:blipFill>
          <a:blip r:embed="rId3"/>
          <a:srcRect t="16080"/>
          <a:stretch>
            <a:fillRect/>
          </a:stretch>
        </p:blipFill>
        <p:spPr>
          <a:xfrm>
            <a:off x="0" y="1100379"/>
            <a:ext cx="12192000" cy="574238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93462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506518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2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953444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52069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80141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289088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1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30467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9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35866" cy="333088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156500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-673"/>
            <a:ext cx="12192000" cy="685934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pic>
        <p:nvPicPr>
          <p:cNvPr id="4" name="Picture 2" descr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2" y="2418"/>
            <a:ext cx="12196308" cy="68555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0656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838200" y="1904444"/>
            <a:ext cx="6037613" cy="36625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Background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NLP vs CV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Conv Limitation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Encoder-attention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Encoder-MLP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Structure Design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902665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A7A7A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TimeSformer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hangingPunct="0"/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AD0CCDF-EB63-42CF-8D65-6819F1465121}"/>
              </a:ext>
            </a:extLst>
          </p:cNvPr>
          <p:cNvSpPr txBox="1"/>
          <p:nvPr/>
        </p:nvSpPr>
        <p:spPr>
          <a:xfrm>
            <a:off x="827199" y="1784595"/>
            <a:ext cx="8993695" cy="25545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Dataset: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Kinetics-400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，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Kinetics-600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， 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Something-Something-v2</a:t>
            </a:r>
            <a:r>
              <a:rPr lang="zh-CN" altLang="en-US" sz="2000" b="0" i="0" dirty="0">
                <a:solidFill>
                  <a:schemeClr val="bg1"/>
                </a:solidFill>
                <a:effectLst/>
                <a:latin typeface="-apple-system"/>
              </a:rPr>
              <a:t>，</a:t>
            </a: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</a:rPr>
              <a:t>Diving-48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uFillTx/>
                <a:latin typeface="-apple-system"/>
                <a:ea typeface="+mn-ea"/>
                <a:cs typeface="+mn-cs"/>
                <a:sym typeface="Calibri"/>
              </a:rPr>
              <a:t>The `Base` </a:t>
            </a:r>
            <a:r>
              <a:rPr kumimoji="0" lang="en-US" altLang="zh-CN" sz="200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uFillTx/>
                <a:latin typeface="-apple-system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uFillTx/>
                <a:latin typeface="-apple-system"/>
                <a:ea typeface="+mn-ea"/>
                <a:cs typeface="+mn-cs"/>
                <a:sym typeface="Calibri"/>
              </a:rPr>
              <a:t> pretrained on ImageNet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  <a:sym typeface="Calibri"/>
              </a:rPr>
              <a:t>Clip: 8*224*224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uFillTx/>
                <a:latin typeface="-apple-system"/>
                <a:ea typeface="+mn-ea"/>
                <a:cs typeface="+mn-cs"/>
                <a:sym typeface="Calibri"/>
              </a:rPr>
              <a:t>Frames sampled at a rate of 1/32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b="0" i="0" dirty="0">
                <a:solidFill>
                  <a:schemeClr val="bg1"/>
                </a:solidFill>
                <a:effectLst/>
                <a:latin typeface="-apple-system"/>
                <a:sym typeface="Calibri"/>
              </a:rPr>
              <a:t>Patch size</a:t>
            </a:r>
            <a:r>
              <a:rPr lang="en-US" altLang="zh-CN" sz="2000" dirty="0">
                <a:solidFill>
                  <a:schemeClr val="bg1"/>
                </a:solidFill>
                <a:latin typeface="-apple-system"/>
                <a:sym typeface="Calibri"/>
              </a:rPr>
              <a:t>: 16*16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-apple-system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Use 3 spatial crops(top-left, center, bottom-right) from the temporal clip and obtain the final prediction by averaging the scores for these 3 crops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D6FE99-096B-4D42-9EEB-8255871CB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1" y="4465155"/>
            <a:ext cx="5688456" cy="19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86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A7A7A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TimeSformer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59064" y="1010426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hangingPunct="0"/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1D3FF-1C24-4490-B07F-D26CD7D0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90" y="2359178"/>
            <a:ext cx="4813675" cy="19026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6104EF-59EE-4862-93E1-C9FEE304F9CA}"/>
              </a:ext>
            </a:extLst>
          </p:cNvPr>
          <p:cNvSpPr txBox="1"/>
          <p:nvPr/>
        </p:nvSpPr>
        <p:spPr>
          <a:xfrm>
            <a:off x="459064" y="1739575"/>
            <a:ext cx="42157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The video classification cost (in TFLOPs)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53BA8DB-F483-4A6D-824F-3F3E6CE5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379" y="2373797"/>
            <a:ext cx="3988790" cy="19443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F54AC7-7359-485A-B169-511045221ABC}"/>
              </a:ext>
            </a:extLst>
          </p:cNvPr>
          <p:cNvSpPr txBox="1"/>
          <p:nvPr/>
        </p:nvSpPr>
        <p:spPr>
          <a:xfrm>
            <a:off x="6758379" y="1739575"/>
            <a:ext cx="42157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Increase frame/p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atch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4BC5118-B5EA-4992-811D-01A1A060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111" y="4426762"/>
            <a:ext cx="5054229" cy="22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847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783700" y="2011322"/>
            <a:ext cx="6037613" cy="2800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Objective 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2D spatial feature extraction 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Temporal-base encoder 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Classification MLP Head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1238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VTN(Video Transformer Network)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16721" y="1797077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Objective: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1467189" y="2701982"/>
            <a:ext cx="8947467" cy="2893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Transformer for video problem:  How do we build input sequences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divided into different patches as input sequences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Video?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Efficiency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It trains 16.1X faster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And runs 5.1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X faster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97A1A-9425-4D07-99CD-510FCABF5F10}"/>
              </a:ext>
            </a:extLst>
          </p:cNvPr>
          <p:cNvSpPr txBox="1"/>
          <p:nvPr/>
        </p:nvSpPr>
        <p:spPr>
          <a:xfrm>
            <a:off x="4833257" y="1427747"/>
            <a:ext cx="5367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Inspired by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89908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VTN(Video Transformer Network)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16721" y="1797077"/>
            <a:ext cx="750788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The VTN model can be divided into three parts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1467189" y="2701982"/>
            <a:ext cx="8947467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AutoNum type="arabicPeriod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2D spatial feature extraction: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Spatial backbone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Extract each frame image feature, which can be used CNN/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(entirely TRM)</a:t>
            </a:r>
          </a:p>
          <a:p>
            <a:pPr marL="800100" lvl="1" indent="-34290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Its weights can be fixed in pre-trained/ random initialization(with 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Longformer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 training)</a:t>
            </a:r>
          </a:p>
          <a:p>
            <a:pPr lvl="1" hangingPunct="0"/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97A1A-9425-4D07-99CD-510FCABF5F10}"/>
              </a:ext>
            </a:extLst>
          </p:cNvPr>
          <p:cNvSpPr txBox="1"/>
          <p:nvPr/>
        </p:nvSpPr>
        <p:spPr>
          <a:xfrm>
            <a:off x="4833257" y="1427747"/>
            <a:ext cx="5367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Inspired by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AD2B8E-69B7-4CEA-919F-330EEADE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33" y="4405745"/>
            <a:ext cx="4444777" cy="221295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460575-5644-4900-87BF-74DF6CBD4F51}"/>
              </a:ext>
            </a:extLst>
          </p:cNvPr>
          <p:cNvSpPr txBox="1"/>
          <p:nvPr/>
        </p:nvSpPr>
        <p:spPr>
          <a:xfrm>
            <a:off x="1040931" y="5112117"/>
            <a:ext cx="484923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2D Spatial backbone (f(x)): feature extraction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44539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VTN(Video Transformer Network)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4" y="1612507"/>
            <a:ext cx="750788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The VTN model can be divided into three parts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0" y="2567744"/>
            <a:ext cx="8947467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hangingPunct="0"/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2. Temporal-base encoder</a:t>
            </a:r>
          </a:p>
          <a:p>
            <a:pPr lvl="1" hangingPunct="0"/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using 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Longformer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 structure</a:t>
            </a:r>
          </a:p>
          <a:p>
            <a:pPr lvl="1" hangingPunct="0"/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using feature combined with a position encoding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97A1A-9425-4D07-99CD-510FCABF5F10}"/>
              </a:ext>
            </a:extLst>
          </p:cNvPr>
          <p:cNvSpPr txBox="1"/>
          <p:nvPr/>
        </p:nvSpPr>
        <p:spPr>
          <a:xfrm>
            <a:off x="4833257" y="1427747"/>
            <a:ext cx="5367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Inspired by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90C432-264D-4473-BFF7-65D01FAB3A67}"/>
              </a:ext>
            </a:extLst>
          </p:cNvPr>
          <p:cNvSpPr txBox="1"/>
          <p:nvPr/>
        </p:nvSpPr>
        <p:spPr>
          <a:xfrm>
            <a:off x="579214" y="4075425"/>
            <a:ext cx="6400800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Original Transformer Problems for video: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sym typeface="Calibri"/>
              </a:rPr>
              <a:t>	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The video is long and has many frames.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 How to handle long sequence problems?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Longformer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can process a long sequence of thousands of tokens.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And maintain global attention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F69FA4-1ACC-4668-A921-08C24A0F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126" y="3429000"/>
            <a:ext cx="5281727" cy="147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8781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VTN(Video Transformer Network)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4" y="1612507"/>
            <a:ext cx="750788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The VTN model can be divided into three parts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0" y="2567744"/>
            <a:ext cx="8947467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1" hangingPunct="0"/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3. Classification MLP Head:</a:t>
            </a:r>
          </a:p>
          <a:p>
            <a:pPr lvl="1" hangingPunct="0"/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lvl="1" hangingPunct="0"/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the classification token is processed with an MLP head to provide a final predicted category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97A1A-9425-4D07-99CD-510FCABF5F10}"/>
              </a:ext>
            </a:extLst>
          </p:cNvPr>
          <p:cNvSpPr txBox="1"/>
          <p:nvPr/>
        </p:nvSpPr>
        <p:spPr>
          <a:xfrm>
            <a:off x="4833257" y="1427747"/>
            <a:ext cx="5367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Inspired by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212D15-A10C-4B67-BC18-7A8120AB0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630" y="4021526"/>
            <a:ext cx="5216309" cy="244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173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VTN(Video Transformer Network)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546419" y="1559569"/>
            <a:ext cx="750788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VTN performance on Kinetics-400 Dataset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597A1A-9425-4D07-99CD-510FCABF5F10}"/>
              </a:ext>
            </a:extLst>
          </p:cNvPr>
          <p:cNvSpPr txBox="1"/>
          <p:nvPr/>
        </p:nvSpPr>
        <p:spPr>
          <a:xfrm>
            <a:off x="4833257" y="1427747"/>
            <a:ext cx="53676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Inspired by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685271C-6D8D-4C19-8268-B7540D22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4" y="2844018"/>
            <a:ext cx="5466363" cy="20303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D954EC-8514-4705-9DFC-931CA1F2A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55" y="2844018"/>
            <a:ext cx="5466363" cy="203036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C0884C4-3D0D-4DD6-9632-1C1C6EA952FD}"/>
              </a:ext>
            </a:extLst>
          </p:cNvPr>
          <p:cNvSpPr txBox="1"/>
          <p:nvPr/>
        </p:nvSpPr>
        <p:spPr>
          <a:xfrm>
            <a:off x="2303813" y="5400446"/>
            <a:ext cx="750788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Subsequent work can be done based on VTN, the effect is much better than 3D convolution. The method in this paper has a very good progress in the amount of calculation, running time and accuracy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43360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783700" y="2011322"/>
            <a:ext cx="6037613" cy="31085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Video 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 Transformer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Background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Motivation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Overall Architecture 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3D Shifted Window based MSA Module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Initialization for Pre-trained Model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1378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3" y="1612507"/>
            <a:ext cx="11106107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Background: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Vision community: CNNs to Transformers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Pure transformer architectures: globally connect patches across the spatial and temporal dimensions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Video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Transformer: inductive bias of locality in order to better trade-off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The locality: Based on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Transformer architecture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Per-trained image models improve generalization ability of video model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5469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771888" y="1410095"/>
            <a:ext cx="280439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Background: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1467191" y="2131103"/>
            <a:ext cx="8947467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CV 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NLP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understanding and NLP Tasks have some 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similarity</a:t>
            </a:r>
            <a:r>
              <a:rPr lang="zh-CN" altLang="en-US" dirty="0">
                <a:solidFill>
                  <a:schemeClr val="bg1"/>
                </a:solidFill>
                <a:sym typeface="Calibri"/>
              </a:rPr>
              <a:t>：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1. S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equential: videos and sentences are both sequential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2. Contextual: the meaning of a word can often be understood only by relating it to the other words in the sentence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5FE393-1DFD-4560-B63F-9730B33E36AF}"/>
              </a:ext>
            </a:extLst>
          </p:cNvPr>
          <p:cNvSpPr txBox="1"/>
          <p:nvPr/>
        </p:nvSpPr>
        <p:spPr>
          <a:xfrm>
            <a:off x="816721" y="4698770"/>
            <a:ext cx="10248405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996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Long –range self-attention models from NLP  to be highly effective for video modeling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rgbClr val="FF9966"/>
                </a:solidFill>
                <a:sym typeface="Calibri"/>
              </a:rPr>
              <a:t>	1. long-range dependencies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FF9966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</a:t>
            </a:r>
            <a:r>
              <a:rPr lang="en-US" altLang="zh-CN" sz="2000" dirty="0">
                <a:solidFill>
                  <a:srgbClr val="FF9966"/>
                </a:solidFill>
                <a:sym typeface="Calibri"/>
              </a:rPr>
              <a:t>different space-time locations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9966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346369" y="961901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2021.2.24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255426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3" y="1612507"/>
            <a:ext cx="11106107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CNNs to Transformers began with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The success of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mainly lies in capturing the global relationship between non-overlapping patches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3D conv is direct extension of 2D conv for joint spatial and temporal modeling(not economical or easy to optimize)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Decompose space-time modeling to achieve better speed-precision tradeoffs(Transformer)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This paper present a pure-transformer backbone architecture for video recognition: pixel that are closer to each other in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spationtemporal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distance are more likely to be correlated (through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Transformer)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56896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3" y="1612507"/>
            <a:ext cx="11106107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Video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 through a spatiotemporal adaptation of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Strictly follows the hierarchical structure of the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Also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extend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scope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local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attention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computation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from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only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spatial domain to the spatiotemporal domain.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The sliding window mechanism of the original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 has also been redefined to accommodate information in both the temporal and spatial domains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7027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542946" y="1427747"/>
            <a:ext cx="1110610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1. Overall Architecture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81C1B9-F06B-45EE-A397-9839FC77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15" y="2347289"/>
            <a:ext cx="7963309" cy="25909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AB5691-BE4D-4408-922B-F2177179697B}"/>
              </a:ext>
            </a:extLst>
          </p:cNvPr>
          <p:cNvSpPr txBox="1"/>
          <p:nvPr/>
        </p:nvSpPr>
        <p:spPr>
          <a:xfrm>
            <a:off x="1040931" y="5213268"/>
            <a:ext cx="972998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basic structure of Video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 is very similar to that of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Transformer, which is equivalent to adding frame (time) dimension to model calculation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74395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368673" y="1376440"/>
            <a:ext cx="1110610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1. Overall Architecture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81C1B9-F06B-45EE-A397-9839FC77B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73" y="2962969"/>
            <a:ext cx="5308513" cy="19316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5AB5691-BE4D-4408-922B-F2177179697B}"/>
              </a:ext>
            </a:extLst>
          </p:cNvPr>
          <p:cNvSpPr txBox="1"/>
          <p:nvPr/>
        </p:nvSpPr>
        <p:spPr>
          <a:xfrm>
            <a:off x="6096000" y="1928923"/>
            <a:ext cx="5657060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to token</a:t>
            </a:r>
          </a:p>
          <a:p>
            <a:pPr lvl="1" hangingPunct="0"/>
            <a:r>
              <a:rPr lang="en-US" altLang="zh-CN" dirty="0">
                <a:solidFill>
                  <a:schemeClr val="bg1"/>
                </a:solidFill>
                <a:sym typeface="Calibri"/>
              </a:rPr>
              <a:t>Input video: T*H*W*3(T frames each contain H*W*3 pixels)</a:t>
            </a:r>
          </a:p>
          <a:p>
            <a:pPr lvl="1" hangingPunct="0"/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3D Patch size: 2*4*4*3</a:t>
            </a:r>
          </a:p>
          <a:p>
            <a:pPr lvl="1" hangingPunct="0"/>
            <a:r>
              <a:rPr lang="en-US" altLang="zh-CN" dirty="0">
                <a:solidFill>
                  <a:schemeClr val="bg1"/>
                </a:solidFill>
                <a:sym typeface="Calibri"/>
              </a:rPr>
              <a:t>Linearly embedding and Position embedding</a:t>
            </a:r>
          </a:p>
          <a:p>
            <a:pPr lvl="1" hangingPunct="0"/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Model stages</a:t>
            </a:r>
          </a:p>
          <a:p>
            <a:pPr lvl="1" hangingPunct="0"/>
            <a:r>
              <a:rPr lang="en-US" altLang="zh-CN" dirty="0">
                <a:solidFill>
                  <a:schemeClr val="bg1"/>
                </a:solidFill>
                <a:sym typeface="Calibri"/>
              </a:rPr>
              <a:t>Including: video 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swin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transformer block, patch merging</a:t>
            </a:r>
          </a:p>
          <a:p>
            <a:pPr lvl="1" hangingPunct="0"/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win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transformer block:</a:t>
            </a:r>
          </a:p>
          <a:p>
            <a:pPr lvl="1" hangingPunct="0"/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- video W-MSA (added window)</a:t>
            </a:r>
          </a:p>
          <a:p>
            <a:pPr lvl="1" hangingPunct="0"/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- video SW-MSA (added shift window)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Hea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d</a:t>
            </a:r>
          </a:p>
          <a:p>
            <a:pPr lvl="1" hangingPunct="0"/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high-dimensional features requires simple frame fusion(I3DHead)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306654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368673" y="1343623"/>
            <a:ext cx="1110610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3D Shifted Window based MSA Module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AB5691-BE4D-4408-922B-F2177179697B}"/>
              </a:ext>
            </a:extLst>
          </p:cNvPr>
          <p:cNvSpPr txBox="1"/>
          <p:nvPr/>
        </p:nvSpPr>
        <p:spPr>
          <a:xfrm>
            <a:off x="1607127" y="2411380"/>
            <a:ext cx="565706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More token More cost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Locality inductive bias to the self-attention module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5D330B-6492-4848-A6AB-7B2AAE166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84" y="3334708"/>
            <a:ext cx="6893509" cy="22621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D3E331D-407F-49B1-8837-D7A7AD1BFECE}"/>
              </a:ext>
            </a:extLst>
          </p:cNvPr>
          <p:cNvSpPr txBox="1"/>
          <p:nvPr/>
        </p:nvSpPr>
        <p:spPr>
          <a:xfrm>
            <a:off x="1662938" y="5914485"/>
            <a:ext cx="851757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the windows are arranged to evenly partition the video input in a non-overlapping manner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1491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51801" y="1669156"/>
            <a:ext cx="1110610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3D Shifted Window based MSA Module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AB5691-BE4D-4408-922B-F2177179697B}"/>
              </a:ext>
            </a:extLst>
          </p:cNvPr>
          <p:cNvSpPr txBox="1"/>
          <p:nvPr/>
        </p:nvSpPr>
        <p:spPr>
          <a:xfrm>
            <a:off x="1761506" y="2869483"/>
            <a:ext cx="5657060" cy="11079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3D Relative Position Bias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Introducing 3D relative position bias B</a:t>
            </a: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FDE600-74C4-4EAD-9122-BA092B44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31" y="4131619"/>
            <a:ext cx="102870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84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51801" y="1669156"/>
            <a:ext cx="11399773" cy="3785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3. Initialization for Pre-trained Model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</a:rPr>
              <a:t>Adapted from </a:t>
            </a:r>
            <a:r>
              <a:rPr lang="en-US" altLang="zh-CN" sz="2400" dirty="0" err="1">
                <a:solidFill>
                  <a:schemeClr val="bg1"/>
                </a:solidFill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	Only two building blocks different from </a:t>
            </a:r>
            <a:r>
              <a:rPr lang="en-US" altLang="zh-CN" sz="2400" dirty="0" err="1">
                <a:solidFill>
                  <a:schemeClr val="bg1"/>
                </a:solidFill>
              </a:rPr>
              <a:t>Swin</a:t>
            </a:r>
            <a:r>
              <a:rPr lang="en-US" altLang="zh-CN" sz="2400" dirty="0">
                <a:solidFill>
                  <a:schemeClr val="bg1"/>
                </a:solidFill>
              </a:rPr>
              <a:t> Transformers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		1. Linear embedding layer in the first stage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			96*C  VS 48*C (due to input token is inflated to a temporal dim of 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		2. Relative position bias matrix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</a:rPr>
              <a:t>			(2P-1,2M-1,2M-1) VS (2M-1,2M-1)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794569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87427" y="1291512"/>
            <a:ext cx="1139977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Four different versions of Video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Swin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79E6C1-4760-45DF-BA25-E23A65F6C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16" y="2212112"/>
            <a:ext cx="3708591" cy="10160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66E51A-B527-4E2B-A936-2D31A1D7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27" y="3905714"/>
            <a:ext cx="6655142" cy="22607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9DD927-9E5B-4460-92BD-7C458BD02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19" y="3636163"/>
            <a:ext cx="3973581" cy="299441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BDE9098-F87E-409A-935B-771A389BC680}"/>
              </a:ext>
            </a:extLst>
          </p:cNvPr>
          <p:cNvSpPr txBox="1"/>
          <p:nvPr/>
        </p:nvSpPr>
        <p:spPr>
          <a:xfrm>
            <a:off x="487427" y="3135086"/>
            <a:ext cx="30276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Something-Something 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26AF61-C208-4E0C-A984-FF26614E52A9}"/>
              </a:ext>
            </a:extLst>
          </p:cNvPr>
          <p:cNvSpPr txBox="1"/>
          <p:nvPr/>
        </p:nvSpPr>
        <p:spPr>
          <a:xfrm>
            <a:off x="8244326" y="2908924"/>
            <a:ext cx="2909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Kinetics-400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514482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783700" y="2011322"/>
            <a:ext cx="6037613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X-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ViT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Background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Motivation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Video Transformer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Space-time mixing attention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Temporal Attention aggregation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lang="en-US" altLang="zh-CN" sz="2000">
                <a:solidFill>
                  <a:schemeClr val="bg1"/>
                </a:solidFill>
                <a:sym typeface="Calibri"/>
              </a:rPr>
              <a:t>Summary token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161751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2" y="1612507"/>
            <a:ext cx="11790917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Background: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Computational overheads due to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the additional modelling of the temporal information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X-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ViT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scales linearly with the number of frames in the video sequences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X-Vi-T two approximations to the full space-time attention: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1.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Restrict time attention to a local temporal window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Using efficient space-time mixing to attend jointly spatial and temporal locations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74080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771888" y="1410095"/>
            <a:ext cx="280439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Background: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864215" y="1994588"/>
            <a:ext cx="8947467" cy="34778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Convolutional Models Limitation: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Strong Inductive Biases</a:t>
            </a:r>
          </a:p>
          <a:p>
            <a:pPr lvl="1" hangingPunct="0"/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Local connectivity</a:t>
            </a:r>
          </a:p>
          <a:p>
            <a:pPr lvl="1" hangingPunct="0"/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Translation equivariance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Short Range Temporal-spatial Information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Costly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5FE393-1DFD-4560-B63F-9730B33E36AF}"/>
              </a:ext>
            </a:extLst>
          </p:cNvPr>
          <p:cNvSpPr txBox="1"/>
          <p:nvPr/>
        </p:nvSpPr>
        <p:spPr>
          <a:xfrm>
            <a:off x="827199" y="6039302"/>
            <a:ext cx="1024840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Time-Space Transformer Based on 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82697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36009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Vision Transformers: perform the self-attention jointly across all S spatial locations and 			        T temporal locations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	Complexity: O(T^2 S^2)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Spatial-Only attention: temporal averaging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Complexity: O(T S^2)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TimeSformer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 attention: overheads compared to the spatial-only transformer(additional temporal </a:t>
            </a: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infor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.)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Complexity: O(T^2S +TS^2)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X-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Complexity: O(TS^2). 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Accuracy/FLOP than others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4FEF1C-C518-48FE-B496-9EBA345B4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244" y="5147464"/>
            <a:ext cx="5160483" cy="16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181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2369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1. Video Transformer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Input video clip: 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Patches:  each frame is divided into K*K non-overlapping patches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	using linear embedding layer mapping into visual tokens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Positional emb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edding: For space, for time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positional embedding be added to the visual tokens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9E38ED-4495-40E6-AEC6-77AD295F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111" y="2152748"/>
            <a:ext cx="2698889" cy="2159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14F05F-DADC-4CFB-B3FC-69076520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50" y="4310257"/>
            <a:ext cx="5181866" cy="3365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47ADB08-5CCF-4F1F-8B3F-2BD07D4A953D}"/>
              </a:ext>
            </a:extLst>
          </p:cNvPr>
          <p:cNvSpPr txBox="1"/>
          <p:nvPr/>
        </p:nvSpPr>
        <p:spPr>
          <a:xfrm>
            <a:off x="1037042" y="3818130"/>
            <a:ext cx="73311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visual token at layer l, spatial location s, temporal location 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03B901-E07B-4DA7-BCC4-210612F26F13}"/>
              </a:ext>
            </a:extLst>
          </p:cNvPr>
          <p:cNvSpPr txBox="1"/>
          <p:nvPr/>
        </p:nvSpPr>
        <p:spPr>
          <a:xfrm>
            <a:off x="1128156" y="4928260"/>
            <a:ext cx="704206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Single full space-time Self-Attention head</a:t>
            </a:r>
            <a:r>
              <a:rPr lang="en-US" altLang="zh-CN" dirty="0">
                <a:solidFill>
                  <a:srgbClr val="000000"/>
                </a:solidFill>
                <a:sym typeface="Calibri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09DEFE-AB19-4CD0-8910-7DC01683C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907" y="5476928"/>
            <a:ext cx="5048509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094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76557" y="143296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143569"/>
            <a:ext cx="11790917" cy="20621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Space-time mixing attention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: temporal attention is performed for a fixed spatial location which is ineffective</a:t>
            </a:r>
            <a:r>
              <a:rPr lang="zh-CN" altLang="en-US" sz="20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when</a:t>
            </a:r>
            <a:r>
              <a:rPr lang="zh-CN" altLang="en-US" sz="20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misalignment</a:t>
            </a:r>
            <a:r>
              <a:rPr lang="zh-CN" altLang="en-US" sz="20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between</a:t>
            </a:r>
            <a:r>
              <a:rPr lang="zh-CN" altLang="en-US" sz="2000" dirty="0">
                <a:solidFill>
                  <a:schemeClr val="bg1"/>
                </a:solidFill>
                <a:sym typeface="Calibri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frames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X-</a:t>
            </a:r>
            <a:r>
              <a:rPr lang="en-US" altLang="zh-CN" dirty="0" err="1">
                <a:solidFill>
                  <a:schemeClr val="bg1"/>
                </a:solidFill>
                <a:sym typeface="Calibri"/>
              </a:rPr>
              <a:t>ViT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first approximation to perform full space-time attention but restricted to a local temporal window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09DEFE-AB19-4CD0-8910-7DC01683C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54" y="3205670"/>
            <a:ext cx="5048509" cy="7620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BF4C19-92AE-41A4-95BA-E7021836120D}"/>
              </a:ext>
            </a:extLst>
          </p:cNvPr>
          <p:cNvSpPr txBox="1"/>
          <p:nvPr/>
        </p:nvSpPr>
        <p:spPr>
          <a:xfrm>
            <a:off x="1163782" y="4205943"/>
            <a:ext cx="1053341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16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second approximation: efficient space-time mixing to attend jointly spatial and temporal locations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3E4BFFD-5F7A-4ED2-8CDC-CC4967AD7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041" y="4544495"/>
            <a:ext cx="3321221" cy="71758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BE4F6A8-F3BF-4301-821B-CA35E41CB505}"/>
              </a:ext>
            </a:extLst>
          </p:cNvPr>
          <p:cNvSpPr txBox="1"/>
          <p:nvPr/>
        </p:nvSpPr>
        <p:spPr>
          <a:xfrm>
            <a:off x="653143" y="5462649"/>
            <a:ext cx="101890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Shift trick: perform both zero-cost dimensionality reduction, space-time mixing and attention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D6CCF6-0CD1-4D2E-BED9-6A9221D9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276" y="5983375"/>
            <a:ext cx="4616687" cy="48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6602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76557" y="143296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143569"/>
            <a:ext cx="11790917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2.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Space-time mixing attention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E4F6A8-F3BF-4301-821B-CA35E41CB505}"/>
              </a:ext>
            </a:extLst>
          </p:cNvPr>
          <p:cNvSpPr txBox="1"/>
          <p:nvPr/>
        </p:nvSpPr>
        <p:spPr>
          <a:xfrm>
            <a:off x="1246909" y="1974566"/>
            <a:ext cx="101890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Shift trick: perform both zero-cost dimensionality reduction, space-time mixing and attention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5D6CCF6-0CD1-4D2E-BED9-6A9221D9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21" y="2343896"/>
            <a:ext cx="4616687" cy="482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83DB02-578B-4EFC-9CC8-882BD4D0E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113" y="3309130"/>
            <a:ext cx="4918208" cy="25330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D57CFD-9D5F-4B3D-A465-F8AC7A89393F}"/>
              </a:ext>
            </a:extLst>
          </p:cNvPr>
          <p:cNvSpPr txBox="1"/>
          <p:nvPr/>
        </p:nvSpPr>
        <p:spPr>
          <a:xfrm>
            <a:off x="570016" y="3308169"/>
            <a:ext cx="390698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Construct new key vector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Construct new value vector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Space-time mixing approximation: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1CA433-67F6-4822-8440-790DD05CB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62" y="5106437"/>
            <a:ext cx="5315223" cy="70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84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76557" y="143296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143569"/>
            <a:ext cx="11790917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3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Temporal Attention aggregation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E4F6A8-F3BF-4301-821B-CA35E41CB505}"/>
              </a:ext>
            </a:extLst>
          </p:cNvPr>
          <p:cNvSpPr txBox="1"/>
          <p:nvPr/>
        </p:nvSpPr>
        <p:spPr>
          <a:xfrm>
            <a:off x="1246908" y="2143842"/>
            <a:ext cx="10426535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final set of the class tokens are used to generate the predictions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Two method aggregate temporal information: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1. simple temporal averaging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    temporal averaging is that the output 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is treated purely as an ensemble of per-frame features.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     ignores the temporal or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dering between them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2. lightweight Temporal Attention(TA) mechanism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 	    attending the sequence using a temporal Transformer layer and then fed as input to the classifier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AC30E0-5B1B-4EF6-BF5A-184BDF72A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963" y="3282613"/>
            <a:ext cx="44005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4136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76557" y="143296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143569"/>
            <a:ext cx="11790917" cy="1138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4. Summary token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BE4F6A8-F3BF-4301-821B-CA35E41CB505}"/>
              </a:ext>
            </a:extLst>
          </p:cNvPr>
          <p:cNvSpPr txBox="1"/>
          <p:nvPr/>
        </p:nvSpPr>
        <p:spPr>
          <a:xfrm>
            <a:off x="1246908" y="2143842"/>
            <a:ext cx="1042653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Exchange information between different frames at intermediate layers of the network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Summary token summarize the frame information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70909E9-5CE8-46E2-899C-04B26C67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34" y="3134616"/>
            <a:ext cx="9322131" cy="5887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015494-32AA-406A-8A72-54BC9FC37054}"/>
              </a:ext>
            </a:extLst>
          </p:cNvPr>
          <p:cNvSpPr txBox="1"/>
          <p:nvPr/>
        </p:nvSpPr>
        <p:spPr>
          <a:xfrm>
            <a:off x="1190500" y="4607626"/>
            <a:ext cx="981099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Space-time mixing attention; and lightweight global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teporal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attention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663303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X-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87427" y="1291512"/>
            <a:ext cx="1139977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2021.6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DE9098-F87E-409A-935B-771A389BC680}"/>
              </a:ext>
            </a:extLst>
          </p:cNvPr>
          <p:cNvSpPr txBox="1"/>
          <p:nvPr/>
        </p:nvSpPr>
        <p:spPr>
          <a:xfrm>
            <a:off x="487427" y="2101174"/>
            <a:ext cx="30276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Effect of local window size: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7394F4-3908-45FC-9FE9-7ADE2CDA4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7" y="2564267"/>
            <a:ext cx="2648086" cy="124466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A65AF6F-30DB-4B56-8713-01EFF32B4F7D}"/>
              </a:ext>
            </a:extLst>
          </p:cNvPr>
          <p:cNvSpPr txBox="1"/>
          <p:nvPr/>
        </p:nvSpPr>
        <p:spPr>
          <a:xfrm>
            <a:off x="0" y="4243045"/>
            <a:ext cx="79961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</a:rPr>
              <a:t>Comparison between TA and Summary token on SSv2 (left) and Kinetics-400 (right)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DCE0F4C-46FD-4D6F-A014-EB6913DB2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310" y="4796525"/>
            <a:ext cx="6091503" cy="125736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A6BF3D-65C0-4229-8360-10B80457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095" y="2510716"/>
            <a:ext cx="3352972" cy="141612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C16BC46-814C-456B-847B-88C82AF23876}"/>
              </a:ext>
            </a:extLst>
          </p:cNvPr>
          <p:cNvSpPr txBox="1"/>
          <p:nvPr/>
        </p:nvSpPr>
        <p:spPr>
          <a:xfrm>
            <a:off x="3998095" y="2131946"/>
            <a:ext cx="36576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Effect of space-time mixing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0B554A-202C-4C83-921C-22A514D06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91" y="2874728"/>
            <a:ext cx="3858712" cy="294020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8287F71-B4F9-4B9A-935B-F45A1ABD4103}"/>
              </a:ext>
            </a:extLst>
          </p:cNvPr>
          <p:cNvSpPr txBox="1"/>
          <p:nvPr/>
        </p:nvSpPr>
        <p:spPr>
          <a:xfrm>
            <a:off x="7924555" y="2143842"/>
            <a:ext cx="40019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</a:rPr>
              <a:t>Comparison with state-of-the-art on SSv2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265151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838200" y="2011322"/>
            <a:ext cx="6037613" cy="2492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Multiscale Vision Transformers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err="1">
                <a:solidFill>
                  <a:schemeClr val="bg1"/>
                </a:solidFill>
                <a:sym typeface="Calibri"/>
              </a:rPr>
              <a:t>MViT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Motivation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1200150" lvl="2" indent="-285750" hangingPunct="0">
              <a:buFont typeface="Arial" panose="020B0604020202020204" pitchFamily="34" charset="0"/>
              <a:buChar char="•"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Multi Head Pooling Attention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244957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33547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MViT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by connecting the seminal idea of multiscale feature hierarchies with transformer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Drawback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have several channel-resolution scale stages, which expand the channel capacity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MViT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create a multiscale pyramid of feature activations inside the transformer network, connecting the 	principles of transformers with multiscale feature hierarchies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2021.4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791096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1. operate at high spatial resolution to model simple low-level visual information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2. the deeper layers can effectively focus on spatially coarse but complex high-level features to model visual semantics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2021.4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89E3267-B84B-4AA7-A4A6-E394E2164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91" y="1927148"/>
            <a:ext cx="4692891" cy="300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8473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TimeSformer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Method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827199" y="1911129"/>
            <a:ext cx="89474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		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obtain embedding vector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83CC9D-ED4C-4A81-A414-38867E52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099" y="2362005"/>
            <a:ext cx="4317732" cy="10463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03673A0-6023-4A37-A29D-715CEB2CA2C8}"/>
              </a:ext>
            </a:extLst>
          </p:cNvPr>
          <p:cNvSpPr txBox="1"/>
          <p:nvPr/>
        </p:nvSpPr>
        <p:spPr>
          <a:xfrm>
            <a:off x="1040931" y="3605519"/>
            <a:ext cx="7469580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 Clip  X:  		 F RGB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frams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of H * W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Patches: Decompose each frame into N patches, each of size P*P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Linear embedding: 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linearly map each patch embedding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positional embedding vector: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	embedding vector: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	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learnable matrix: 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7E76CF-7C6D-49E3-B2E1-9ED629BB6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11" y="3671417"/>
            <a:ext cx="942975" cy="2286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1A7A11-2AEF-42D5-915B-0D7DD9A35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226" y="5077804"/>
            <a:ext cx="1301817" cy="3810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2A20F0-FFCB-4A5B-B0B6-DEA56AF5F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788" y="5332309"/>
            <a:ext cx="463177" cy="4944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B44BA9-8638-42AA-93E3-80DB3EEB6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7912" y="5816239"/>
            <a:ext cx="355618" cy="34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308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Multi Head Pooling Attention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The main idea of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MViT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is to expand the channel capacity, while pooling the resolution 	from input to output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2021.4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49271A-0107-463F-AADF-58154D39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530" y="2946941"/>
            <a:ext cx="3482266" cy="36836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3AFF16A-F017-4936-8C85-60D82A00D133}"/>
              </a:ext>
            </a:extLst>
          </p:cNvPr>
          <p:cNvSpPr txBox="1"/>
          <p:nvPr/>
        </p:nvSpPr>
        <p:spPr>
          <a:xfrm>
            <a:off x="676894" y="3526971"/>
            <a:ext cx="552202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The channel dimension and the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spatio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-temporal resolution remains fixed, MHPA pools the sequence of latent tensors to reduce the sequence length of the input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              Pooling Operator: performs a pooling kernel computation on the input tensor along each the dim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       kernel,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stride, padding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2725E4-7E0F-4B72-BF3D-9E607900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4" y="4710647"/>
            <a:ext cx="647733" cy="222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516B5D4-593F-4941-9A57-AC3992663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48" y="5504365"/>
            <a:ext cx="1130358" cy="2286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DFA9D0-5361-4F3B-A9F0-79FB306C9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48" y="6031450"/>
            <a:ext cx="4299171" cy="3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9549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</a:t>
            </a:r>
            <a:r>
              <a:rPr kumimoji="0" lang="en-US" altLang="zh-CN" sz="36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ViT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2021.4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9689AB-C409-4390-AA9E-6A3D073AD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737" y="1883250"/>
            <a:ext cx="5102475" cy="30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0091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65D71-ECC9-4747-A535-9AE34F6E3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75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Paper Review</a:t>
            </a:r>
            <a:b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</a:b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								</a:t>
            </a:r>
            <a:r>
              <a:rPr lang="en-US" altLang="zh-CN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2022. 1.  Yaqi Yu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8F9501-613B-4991-A40F-AAF3E7081E45}"/>
              </a:ext>
            </a:extLst>
          </p:cNvPr>
          <p:cNvSpPr txBox="1"/>
          <p:nvPr/>
        </p:nvSpPr>
        <p:spPr>
          <a:xfrm>
            <a:off x="838200" y="2011322"/>
            <a:ext cx="8935192" cy="21852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>
                <a:solidFill>
                  <a:schemeClr val="bg1"/>
                </a:solidFill>
              </a:rPr>
              <a:t>Masked Feature Prediction for Self-Supervised Visual Pre-Training</a:t>
            </a: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20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MaskFeat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Motivation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Method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Experiments</a:t>
            </a: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zh-CN" altLang="en-US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634919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MaskFeat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5016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Self-supervised pre-training has been successful in NLP powering large-scale Transformers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Difference between CV and NLP is that vision has no pre-existing 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voca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. to shape the prediction task in to a well-defined classification problem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BEiT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: by building a visual vocabulary that discretizes frame patches into tokens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But, an external tokenizer which can be limited in video tasks.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	Masked Feature Prediction: masked space-time input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		   predicts a certain feature representation of the masked content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5 different types of features: applied HOG(Histogram of Oriented Gradient)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2021.12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22462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MaskFeat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41549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Motivation: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Simple HOG is a effective target for 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MaskFeat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in terms of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both performance and efficiency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The tokenization of visual is not necessary for masked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visual prediction.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MaskFeat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can pre-train large-scale video models that gene-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ralize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well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2021.12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32FAD1-EFEE-4D7B-A89D-658F40351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039" y="1934013"/>
            <a:ext cx="3048157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91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MaskFeat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2021.12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F6145D-DE81-4E14-9822-459B92F7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5" y="1943786"/>
            <a:ext cx="3124361" cy="26099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58B3768-6303-4CA3-8606-0EEF4B7E6593}"/>
              </a:ext>
            </a:extLst>
          </p:cNvPr>
          <p:cNvSpPr txBox="1"/>
          <p:nvPr/>
        </p:nvSpPr>
        <p:spPr>
          <a:xfrm>
            <a:off x="4049486" y="2042556"/>
            <a:ext cx="7600208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 video is first divided into space-time cubes as in typical video Vision Transformers. The cubes are then projected to a sequence of tokens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Some of the tokens in the sequence are randomly masked out by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beding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replaced with a [MASK] token. (a learnable embedding indicating masked patches)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With positional embedding added, is processed by the Transformer. Output tokens corresponding to the masked cubes are projected to the prediction by a linear layer.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b="0" i="0" dirty="0">
                <a:solidFill>
                  <a:schemeClr val="bg1"/>
                </a:solidFill>
                <a:effectLst/>
                <a:latin typeface="-apple-system"/>
              </a:rPr>
              <a:t>The prediction is simply the feature of the 2-D spatial patch temporally centered in each masked cube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573249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MaskFeat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294204" y="1343623"/>
            <a:ext cx="11790917" cy="5262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Method: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Target Features: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1): one-stage targets: pixel colors and HOG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	It can be directly obtained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2): tow-stage targets: extracted by a trained deep network, extra computational cost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Pixel colors: use RGB values that are normalized by the mean and the standard deviation of the dataset. Minimize the l2 distance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2400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HOG: 1. obtain a HOG feature map on the whole image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          2. Split the map into patches(reduce padding on boundaries of each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  masked patch)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           3. Flattened and concatenated into a 1-D vector as the target feature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loss minimizes the l2 distance between the predicted and original HOG feature	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2021.12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D5883-D046-4EF7-86A9-752CF734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291" y="4316734"/>
            <a:ext cx="2141830" cy="23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4509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79961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600" dirty="0" err="1">
                <a:solidFill>
                  <a:schemeClr val="tx2">
                    <a:lumMod val="20000"/>
                    <a:lumOff val="80000"/>
                  </a:schemeClr>
                </a:solidFill>
                <a:sym typeface="Calibri"/>
              </a:rPr>
              <a:t>MaskFeat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401083" y="1333459"/>
            <a:ext cx="1179091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Experiments: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	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76E5D9-E3D7-4236-BEB2-3F5577736489}"/>
              </a:ext>
            </a:extLst>
          </p:cNvPr>
          <p:cNvSpPr txBox="1"/>
          <p:nvPr/>
        </p:nvSpPr>
        <p:spPr>
          <a:xfrm>
            <a:off x="4702629" y="943515"/>
            <a:ext cx="482138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2021.12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4899AA-819A-40E3-8FE4-7E781979E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092" y="1857961"/>
            <a:ext cx="6312224" cy="16891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7429A18-07A3-4F19-A7C9-43656659D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622" y="4155445"/>
            <a:ext cx="3175163" cy="17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9298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TimeSformer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Method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827199" y="1911129"/>
            <a:ext cx="89474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2. Encoder-Attention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3673A0-6023-4A37-A29D-715CEB2CA2C8}"/>
              </a:ext>
            </a:extLst>
          </p:cNvPr>
          <p:cNvSpPr txBox="1"/>
          <p:nvPr/>
        </p:nvSpPr>
        <p:spPr>
          <a:xfrm>
            <a:off x="5312807" y="2702987"/>
            <a:ext cx="7469580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chemeClr val="bg1"/>
              </a:solidFill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Self-attention Computation(Joint Space-time attention):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SM: SoftMax activation function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a: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aTH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attention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Dh: attention dimension	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k: different value for space or time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patial-only or temporal-only attention: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4598CB-B47B-49B7-8EAA-6832CCC5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39" y="2452372"/>
            <a:ext cx="4435717" cy="195325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8525B2-59EB-457C-AC9C-FAA91E82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577" y="1560057"/>
            <a:ext cx="4976209" cy="101020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6EE4E58-E186-4C58-978F-3872AAC219B6}"/>
              </a:ext>
            </a:extLst>
          </p:cNvPr>
          <p:cNvSpPr txBox="1"/>
          <p:nvPr/>
        </p:nvSpPr>
        <p:spPr>
          <a:xfrm>
            <a:off x="302377" y="4750130"/>
            <a:ext cx="448337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Q-K-V Computation: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	compute for each patch from the preceding block vector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LN() denotes 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LayerNorm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operation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43E1B7-E410-48E5-8464-117A76BF4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999" y="5842306"/>
            <a:ext cx="3589150" cy="8785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E7155E-D175-4EDF-A2BF-DD4F35365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7999" y="4946872"/>
            <a:ext cx="3589150" cy="8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943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000" b="0" i="0" u="none" strike="noStrike" cap="none" spc="0" normalizeH="0" baseline="0" dirty="0" err="1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TimeSformer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 err="1">
                <a:solidFill>
                  <a:schemeClr val="bg1"/>
                </a:solidFill>
                <a:sym typeface="Calibri"/>
              </a:rPr>
              <a:t>TimeSformer</a:t>
            </a: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 Method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827199" y="1911129"/>
            <a:ext cx="89474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400" dirty="0">
                <a:solidFill>
                  <a:schemeClr val="bg1"/>
                </a:solidFill>
                <a:sym typeface="Calibri"/>
              </a:rPr>
              <a:t>2. Encoder-Attention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		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EE4E58-E186-4C58-978F-3872AAC219B6}"/>
              </a:ext>
            </a:extLst>
          </p:cNvPr>
          <p:cNvSpPr txBox="1"/>
          <p:nvPr/>
        </p:nvSpPr>
        <p:spPr>
          <a:xfrm>
            <a:off x="1614916" y="3974493"/>
            <a:ext cx="8686800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altLang="zh-CN" sz="2000" b="0" i="0" dirty="0">
                <a:solidFill>
                  <a:schemeClr val="bg1"/>
                </a:solidFill>
                <a:effectLst/>
                <a:latin typeface="tahoma" panose="020B0604030504040204" pitchFamily="34" charset="0"/>
              </a:rPr>
              <a:t>Association information’s between the current patch and adjacent patches in space/time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790FD1-9917-4908-8469-11C58D1E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61" y="2440161"/>
            <a:ext cx="8041111" cy="1234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D5F357-7E22-4980-9B66-0519DD06E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3" y="4927404"/>
            <a:ext cx="3336029" cy="15413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01D5E2-BA52-498A-8E1F-9119BEFBAB36}"/>
              </a:ext>
            </a:extLst>
          </p:cNvPr>
          <p:cNvSpPr txBox="1"/>
          <p:nvPr/>
        </p:nvSpPr>
        <p:spPr>
          <a:xfrm>
            <a:off x="1314063" y="5206230"/>
            <a:ext cx="487298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Short-cut operation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Concatenation of these vectors from all heads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5652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A7A7A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TimeSformer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TimeSformer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 Method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45B04D-9A33-45A4-A2D9-1D0D25C4B21C}"/>
              </a:ext>
            </a:extLst>
          </p:cNvPr>
          <p:cNvSpPr txBox="1"/>
          <p:nvPr/>
        </p:nvSpPr>
        <p:spPr>
          <a:xfrm>
            <a:off x="827199" y="1911129"/>
            <a:ext cx="8947467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3. Encoder-MLP	</a:t>
            </a:r>
          </a:p>
          <a:p>
            <a:pPr marL="457200" marR="0" lvl="0" indent="-4572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AB1976-B378-48A2-9263-99A4BA295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13" y="2458797"/>
            <a:ext cx="2669565" cy="39059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D8366B-F8CB-40D0-A990-2DE8FDCEE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75" y="2049748"/>
            <a:ext cx="6391275" cy="9525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DDAB3E3-FA7A-4142-90BA-778BC19BD5FB}"/>
              </a:ext>
            </a:extLst>
          </p:cNvPr>
          <p:cNvSpPr txBox="1"/>
          <p:nvPr/>
        </p:nvSpPr>
        <p:spPr>
          <a:xfrm>
            <a:off x="4963075" y="3429000"/>
            <a:ext cx="6353299" cy="6771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The 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concatenation</a:t>
            </a:r>
            <a:r>
              <a:rPr lang="en-US" altLang="zh-CN" dirty="0">
                <a:solidFill>
                  <a:schemeClr val="bg1"/>
                </a:solidFill>
                <a:sym typeface="Calibri"/>
              </a:rPr>
              <a:t> of these vectors from all heads is projected and passed through an MLP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5DD449-08B3-429A-9855-1DFDA61E9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075" y="4432544"/>
            <a:ext cx="4067175" cy="847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500E41F-8DE0-4973-866C-44738F1EC554}"/>
              </a:ext>
            </a:extLst>
          </p:cNvPr>
          <p:cNvSpPr txBox="1"/>
          <p:nvPr/>
        </p:nvSpPr>
        <p:spPr>
          <a:xfrm>
            <a:off x="5047013" y="5605153"/>
            <a:ext cx="47276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bg1"/>
                </a:solidFill>
                <a:sym typeface="Calibri"/>
              </a:rPr>
              <a:t>Final block for the classification token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39741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A7A7A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TimeSformer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Structure design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0C23C6-88EE-41B6-8846-83656C81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79" y="2252334"/>
            <a:ext cx="4980864" cy="10120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B873A0-50F6-4DA7-BE70-F9073D6485AC}"/>
              </a:ext>
            </a:extLst>
          </p:cNvPr>
          <p:cNvSpPr txBox="1"/>
          <p:nvPr/>
        </p:nvSpPr>
        <p:spPr>
          <a:xfrm>
            <a:off x="2080179" y="4040920"/>
            <a:ext cx="5268801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Joint Space-time Attention: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Reduce the computational cost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Neglect to capture temporal dependencies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0160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75F97F-A551-45B3-9A1E-8A8079417BC4}"/>
              </a:ext>
            </a:extLst>
          </p:cNvPr>
          <p:cNvSpPr txBox="1"/>
          <p:nvPr/>
        </p:nvSpPr>
        <p:spPr>
          <a:xfrm>
            <a:off x="1040931" y="227420"/>
            <a:ext cx="4684295" cy="1261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A7A7A7">
                    <a:lumMod val="20000"/>
                    <a:lumOff val="80000"/>
                  </a:srgbClr>
                </a:solidFill>
                <a:effectLst/>
                <a:uLnTx/>
                <a:uFillTx/>
                <a:latin typeface="Calibri"/>
                <a:ea typeface="+mn-ea"/>
                <a:cs typeface="Calibri"/>
                <a:sym typeface="Calibri"/>
              </a:rPr>
              <a:t>TimeSformer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7A7A7">
                  <a:lumMod val="20000"/>
                  <a:lumOff val="80000"/>
                </a:srgbClr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E02F7D-E014-4E9C-8926-9520D018CA3D}"/>
              </a:ext>
            </a:extLst>
          </p:cNvPr>
          <p:cNvSpPr txBox="1"/>
          <p:nvPr/>
        </p:nvSpPr>
        <p:spPr>
          <a:xfrm>
            <a:off x="827199" y="1196915"/>
            <a:ext cx="280439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t>Structure design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  <a:sym typeface="Calibri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CFDAA90-18ED-410E-B230-A9334532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86842"/>
            <a:ext cx="5518068" cy="30843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008998-6530-4737-BEAB-4FE8CDA6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7" y="2053905"/>
            <a:ext cx="5008290" cy="275018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AD0CCDF-EB63-42CF-8D65-6819F1465121}"/>
              </a:ext>
            </a:extLst>
          </p:cNvPr>
          <p:cNvSpPr txBox="1"/>
          <p:nvPr/>
        </p:nvSpPr>
        <p:spPr>
          <a:xfrm>
            <a:off x="589691" y="5291755"/>
            <a:ext cx="8993695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Divided Space-Time Attention(T+S</a:t>
            </a: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1"/>
                </a:solidFill>
                <a:sym typeface="Calibri"/>
              </a:rPr>
              <a:t>Temporal attention and spatial attention are separately applied one after the other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68293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_Office Theme">
  <a:themeElements>
    <a:clrScheme name="1_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1_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1_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2677</TotalTime>
  <Words>2485</Words>
  <Application>Microsoft Office PowerPoint</Application>
  <PresentationFormat>宽屏</PresentationFormat>
  <Paragraphs>472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-apple-system</vt:lpstr>
      <vt:lpstr>Baskerville</vt:lpstr>
      <vt:lpstr>Arial</vt:lpstr>
      <vt:lpstr>Calibri</vt:lpstr>
      <vt:lpstr>Calibri Light</vt:lpstr>
      <vt:lpstr>tahoma</vt:lpstr>
      <vt:lpstr>1_Office Theme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Paper Review         2022. 1.  Yaqi Yu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 yaqi</dc:creator>
  <cp:lastModifiedBy>yu yaqi</cp:lastModifiedBy>
  <cp:revision>11</cp:revision>
  <dcterms:created xsi:type="dcterms:W3CDTF">2021-11-10T08:19:52Z</dcterms:created>
  <dcterms:modified xsi:type="dcterms:W3CDTF">2022-01-20T06:47:36Z</dcterms:modified>
</cp:coreProperties>
</file>